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Roboto Mon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slide" Target="slides/slide42.xml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171c3c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171c3c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171c3c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171c3c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171c3c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c171c3c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c171c3c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c171c3c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c171c3ca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c171c3c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c171c3ca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c171c3ca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c171c3ca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c171c3c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171c3ca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c171c3c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c2db734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c2db734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c2db73417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c2db7341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171c3ca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c171c3ca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c171c3ca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c171c3ca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c2db734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c2db734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c2db7341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c2db7341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c1d70a3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c1d70a3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c171c3ca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c171c3ca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c1d70a3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c1d70a3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c1d70a3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c1d70a3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c1d70a3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c1d70a3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c1d70a37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c1d70a37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c171c3ca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c171c3ca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c1630da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c1630da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c2db7341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c2db7341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c2db7341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c2db7341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c171c3ca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c171c3ca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c1d70a37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c1d70a37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c171c3ca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c171c3ca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c66e8731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c66e8731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c66e8731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c66e8731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c66e8731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c66e8731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66e8731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66e8731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c66e8731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c66e8731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c1630da5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c1630da5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66e8731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c66e8731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c2bd83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c2bd83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c2bd83bc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c2bd83bc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c1630da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c1630da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1630da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1630da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1630da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1630da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c171c3c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c171c3c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c171c3c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c171c3c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mposingprograms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cs61a.org/articles/about.html#lab-and-discussion-participation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cs61a.org/articles/about.html#homewor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cs61a.org/articles/about.html#project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s61a.org/articles/about.html#lab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cs61a.org/articles/about.html#slip-da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s61a.org/resources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cs61a.org/articles/about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62.png"/><Relationship Id="rId12" Type="http://schemas.openxmlformats.org/officeDocument/2006/relationships/image" Target="../media/image60.png"/><Relationship Id="rId14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8.png"/><Relationship Id="rId13" Type="http://schemas.openxmlformats.org/officeDocument/2006/relationships/image" Target="../media/image9.jp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jpg"/><Relationship Id="rId9" Type="http://schemas.openxmlformats.org/officeDocument/2006/relationships/image" Target="../media/image4.png"/><Relationship Id="rId15" Type="http://schemas.openxmlformats.org/officeDocument/2006/relationships/image" Target="../media/image16.jpg"/><Relationship Id="rId14" Type="http://schemas.openxmlformats.org/officeDocument/2006/relationships/image" Target="../media/image5.png"/><Relationship Id="rId17" Type="http://schemas.openxmlformats.org/officeDocument/2006/relationships/image" Target="../media/image6.jpg"/><Relationship Id="rId16" Type="http://schemas.openxmlformats.org/officeDocument/2006/relationships/image" Target="../media/image2.png"/><Relationship Id="rId5" Type="http://schemas.openxmlformats.org/officeDocument/2006/relationships/image" Target="../media/image15.jpg"/><Relationship Id="rId19" Type="http://schemas.openxmlformats.org/officeDocument/2006/relationships/image" Target="../media/image1.png"/><Relationship Id="rId6" Type="http://schemas.openxmlformats.org/officeDocument/2006/relationships/image" Target="../media/image10.png"/><Relationship Id="rId18" Type="http://schemas.openxmlformats.org/officeDocument/2006/relationships/image" Target="../media/image11.png"/><Relationship Id="rId7" Type="http://schemas.openxmlformats.org/officeDocument/2006/relationships/image" Target="../media/image7.jpg"/><Relationship Id="rId8" Type="http://schemas.openxmlformats.org/officeDocument/2006/relationships/image" Target="../media/image50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jpg"/><Relationship Id="rId10" Type="http://schemas.openxmlformats.org/officeDocument/2006/relationships/image" Target="../media/image29.jpg"/><Relationship Id="rId13" Type="http://schemas.openxmlformats.org/officeDocument/2006/relationships/image" Target="../media/image21.jp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30.jpg"/><Relationship Id="rId15" Type="http://schemas.openxmlformats.org/officeDocument/2006/relationships/image" Target="../media/image24.jpg"/><Relationship Id="rId14" Type="http://schemas.openxmlformats.org/officeDocument/2006/relationships/image" Target="../media/image19.png"/><Relationship Id="rId5" Type="http://schemas.openxmlformats.org/officeDocument/2006/relationships/image" Target="../media/image73.jpg"/><Relationship Id="rId6" Type="http://schemas.openxmlformats.org/officeDocument/2006/relationships/image" Target="../media/image17.png"/><Relationship Id="rId7" Type="http://schemas.openxmlformats.org/officeDocument/2006/relationships/image" Target="../media/image72.jpg"/><Relationship Id="rId8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6.jpg"/><Relationship Id="rId22" Type="http://schemas.openxmlformats.org/officeDocument/2006/relationships/image" Target="../media/image37.png"/><Relationship Id="rId21" Type="http://schemas.openxmlformats.org/officeDocument/2006/relationships/image" Target="../media/image74.png"/><Relationship Id="rId24" Type="http://schemas.openxmlformats.org/officeDocument/2006/relationships/image" Target="../media/image44.jpg"/><Relationship Id="rId23" Type="http://schemas.openxmlformats.org/officeDocument/2006/relationships/image" Target="../media/image5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9" Type="http://schemas.openxmlformats.org/officeDocument/2006/relationships/image" Target="../media/image65.jpg"/><Relationship Id="rId26" Type="http://schemas.openxmlformats.org/officeDocument/2006/relationships/image" Target="../media/image68.jpg"/><Relationship Id="rId25" Type="http://schemas.openxmlformats.org/officeDocument/2006/relationships/image" Target="../media/image46.jpg"/><Relationship Id="rId28" Type="http://schemas.openxmlformats.org/officeDocument/2006/relationships/image" Target="../media/image45.jpg"/><Relationship Id="rId27" Type="http://schemas.openxmlformats.org/officeDocument/2006/relationships/image" Target="../media/image58.jpg"/><Relationship Id="rId5" Type="http://schemas.openxmlformats.org/officeDocument/2006/relationships/image" Target="../media/image36.jpg"/><Relationship Id="rId6" Type="http://schemas.openxmlformats.org/officeDocument/2006/relationships/image" Target="../media/image25.jpg"/><Relationship Id="rId29" Type="http://schemas.openxmlformats.org/officeDocument/2006/relationships/image" Target="../media/image47.jpg"/><Relationship Id="rId7" Type="http://schemas.openxmlformats.org/officeDocument/2006/relationships/image" Target="../media/image67.jpg"/><Relationship Id="rId8" Type="http://schemas.openxmlformats.org/officeDocument/2006/relationships/image" Target="../media/image39.jpg"/><Relationship Id="rId31" Type="http://schemas.openxmlformats.org/officeDocument/2006/relationships/image" Target="../media/image77.jpg"/><Relationship Id="rId30" Type="http://schemas.openxmlformats.org/officeDocument/2006/relationships/image" Target="../media/image42.jpg"/><Relationship Id="rId11" Type="http://schemas.openxmlformats.org/officeDocument/2006/relationships/image" Target="../media/image34.jpg"/><Relationship Id="rId33" Type="http://schemas.openxmlformats.org/officeDocument/2006/relationships/image" Target="../media/image63.jpg"/><Relationship Id="rId10" Type="http://schemas.openxmlformats.org/officeDocument/2006/relationships/image" Target="../media/image33.jpg"/><Relationship Id="rId32" Type="http://schemas.openxmlformats.org/officeDocument/2006/relationships/image" Target="../media/image76.jpg"/><Relationship Id="rId13" Type="http://schemas.openxmlformats.org/officeDocument/2006/relationships/image" Target="../media/image41.jpg"/><Relationship Id="rId12" Type="http://schemas.openxmlformats.org/officeDocument/2006/relationships/image" Target="../media/image64.jpg"/><Relationship Id="rId15" Type="http://schemas.openxmlformats.org/officeDocument/2006/relationships/image" Target="../media/image32.jpg"/><Relationship Id="rId14" Type="http://schemas.openxmlformats.org/officeDocument/2006/relationships/image" Target="../media/image71.jpg"/><Relationship Id="rId17" Type="http://schemas.openxmlformats.org/officeDocument/2006/relationships/image" Target="../media/image40.jpg"/><Relationship Id="rId16" Type="http://schemas.openxmlformats.org/officeDocument/2006/relationships/image" Target="../media/image35.jpg"/><Relationship Id="rId19" Type="http://schemas.openxmlformats.org/officeDocument/2006/relationships/image" Target="../media/image38.jpg"/><Relationship Id="rId18" Type="http://schemas.openxmlformats.org/officeDocument/2006/relationships/image" Target="../media/image4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Intro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 / 24 / 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Computer Science?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problems can be solved using computation?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to solve those problems?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techniques lead to effective solutions?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Computer Science?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Systems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Artificial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Intelligence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Graphics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Programming Languages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Scientific Computing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CS 61A about?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Managing Complexity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Mastering Abstraction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Programming Paradigms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Introduction to Programming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Full understanding of Python fundamentals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Combining multiple ideas in large projects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computers interpret programming languages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challenging course that will demand a lot from you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Alternatives to CS 61A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CS 10: The Beauty and Joy of Computing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Designed for students without prior experience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introduction to fundamentals (&amp; Python) that sets students up for success in CS 61A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 person waitlist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Summer 2019: Matthew Schwartz &amp; Mansi Shah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info: cs10.org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8: The Foundations of 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Fundamentals of computing, statistical inference, &amp; machine learning applied to real-world data sets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statistics than computer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Great programming practice for CS 61A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Listed as CS C8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30 person waitlist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Summer 2019: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Natalia Mushegian &amp; Francie McQuarrie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info: data8.org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435225" y="22671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Course Logistics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Course Format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508550" y="3356350"/>
            <a:ext cx="57537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Weekly homework assignments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Four programming projects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midterm and a final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Lots of course support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400350" y="1199500"/>
            <a:ext cx="144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Lecture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400350" y="1591900"/>
            <a:ext cx="150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Lab Section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392300" y="2041425"/>
            <a:ext cx="8100" cy="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400400" y="1984297"/>
            <a:ext cx="175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Discussion Section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400400" y="2376700"/>
            <a:ext cx="1757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Staff Office Hours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00400" y="2769100"/>
            <a:ext cx="18153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Online textbook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2254475" y="1199500"/>
            <a:ext cx="3005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MTuWTh 11-12:30 in 155 Dwinelle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2254475" y="1591900"/>
            <a:ext cx="419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most important part of this course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2254475" y="1990838"/>
            <a:ext cx="419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most important part of this course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2254475" y="2375550"/>
            <a:ext cx="419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most important part of this course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2254475" y="2750100"/>
            <a:ext cx="419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https://composingprograms.com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Week</a:t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Lab starts Wednesday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Discussion starts Tuesday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Please try to attend the lab section that matches with your discussion number. See the welcome post on piazza/the policies page.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OH start Tuesday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Sections</a:t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Lecture attendance not tracked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Lecture videos will be released but shouldn’t be considered a replacement for lecture unless you cannot attend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Discussion/Lab attendance tracked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miss a couple of sections with absolutely no penalty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See participation policy (in a few slides!)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 assignments (including lab) can be submitted remotely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Welcome to CS 61A!!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Small Group Tutoring Sections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Small-group sections (4-5 students) centered around a worksheet which reviews content from the corresponding discussion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are optional and we will have a sign up end of week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Conceptual OH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Some office hours are marked as “Conceptual” office hours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 these OH, you cannot ask questions about assignments, but can come with questions about the concepts presented in lecture/lab/discussion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will also be opportunities to get extra practice with the material!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Guerrilla Sections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Guerrilla Sections will have you working through a worksheet in groups of about 4 students.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problems progress in difficulty and there will be checkoff questions to ensure everyone in the group understands the material.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you feel shaky with the material and want to build up to more challenging exam-level questions, or want to find a group to work with, Guerrilla Sections are a great way to make that happen!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3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25" y="1017725"/>
            <a:ext cx="6672423" cy="35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Participation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Attending lab and discussion count for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participation credits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aren’t used for points; instead, they are used to calculate exam recovery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 recovery applies if you score below 50% on the midterm or final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details: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cs61a.org/articles/about.html#lab-and-discussion-participation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Homeworks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Will be graded on “effort”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approximately means, completing most of the problems and at least attempting to solve the rest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means there’s no reason to cheat!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Ask for help if you are stuck and make a good effort on all of the homework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details: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cs61a.org/articles/about.html#homework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Projects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Will be graded on correctness and composition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Several of the programming projects will be partnered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Larger than homeworks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details: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cs61a.org/articles/about.html#projects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Labs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Graded on correct completion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Lowest two lab grades dropped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required to be completed at your lab section; however, students have found working in lab is more helpful than doing so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independently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details: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cs61a.org/articles/about.html#labs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Slip Day</a:t>
            </a:r>
            <a:endParaRPr/>
          </a:p>
        </p:txBody>
      </p:sp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gets one slip day for the summer which can be applied to homeworks or projects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your project partner has a slip day but you already used your slip day and you both submit your project a day late, you will receive a late penalty and your project partner will not.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used, extends the final deadline for the assignment by 24 hours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details: </a:t>
            </a:r>
            <a:r>
              <a:rPr lang="en" u="sng">
                <a:solidFill>
                  <a:schemeClr val="hlink"/>
                </a:solidFill>
                <a:hlinkClick r:id="rId3"/>
              </a:rPr>
              <a:t>cs61a.org/articles/about.html#slip-day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Midterm Exam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Thursday, July 18th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 hour exam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Alternates only for direct conflict with another course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Final Exam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Thursday, August 15th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 hour exam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Alternates in case of direct conflict with another course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details soon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61A Community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Exams</a:t>
            </a:r>
            <a:endParaRPr/>
          </a:p>
        </p:txBody>
      </p:sp>
      <p:sp>
        <p:nvSpPr>
          <p:cNvPr id="299" name="Google Shape;29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Exam questions are different than homework/lab/discussion questions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only way to really prepare for exams is to do past exams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https://cs61a.org/resources.html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for past exams, including past exam problems by topic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Try to practice exam problems throughout the summer!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Exams</a:t>
            </a:r>
            <a:endParaRPr/>
          </a:p>
        </p:txBody>
      </p:sp>
      <p:sp>
        <p:nvSpPr>
          <p:cNvPr id="305" name="Google Shape;305;p43"/>
          <p:cNvSpPr/>
          <p:nvPr/>
        </p:nvSpPr>
        <p:spPr>
          <a:xfrm>
            <a:off x="3141450" y="1649375"/>
            <a:ext cx="1610400" cy="6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Practice Exams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43"/>
          <p:cNvCxnSpPr>
            <a:stCxn id="305" idx="0"/>
            <a:endCxn id="305" idx="3"/>
          </p:cNvCxnSpPr>
          <p:nvPr/>
        </p:nvCxnSpPr>
        <p:spPr>
          <a:xfrm flipH="1" rot="-5400000">
            <a:off x="4177200" y="1418825"/>
            <a:ext cx="344100" cy="805200"/>
          </a:xfrm>
          <a:prstGeom prst="curvedConnector4">
            <a:avLst>
              <a:gd fmla="val -69202" name="adj1"/>
              <a:gd fmla="val 12957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7" name="Google Shape;307;p43"/>
          <p:cNvSpPr/>
          <p:nvPr/>
        </p:nvSpPr>
        <p:spPr>
          <a:xfrm>
            <a:off x="3125400" y="2624975"/>
            <a:ext cx="1642500" cy="6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Guerrilla Sections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8" name="Google Shape;308;p43"/>
          <p:cNvCxnSpPr>
            <a:stCxn id="307" idx="0"/>
            <a:endCxn id="305" idx="2"/>
          </p:cNvCxnSpPr>
          <p:nvPr/>
        </p:nvCxnSpPr>
        <p:spPr>
          <a:xfrm rot="-5400000">
            <a:off x="3803100" y="2480825"/>
            <a:ext cx="2877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9" name="Google Shape;309;p43"/>
          <p:cNvSpPr/>
          <p:nvPr/>
        </p:nvSpPr>
        <p:spPr>
          <a:xfrm>
            <a:off x="2641050" y="3600575"/>
            <a:ext cx="2611800" cy="6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Lab / Homework / Discussion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0" name="Google Shape;310;p43"/>
          <p:cNvCxnSpPr>
            <a:stCxn id="309" idx="0"/>
            <a:endCxn id="307" idx="2"/>
          </p:cNvCxnSpPr>
          <p:nvPr/>
        </p:nvCxnSpPr>
        <p:spPr>
          <a:xfrm rot="-5400000">
            <a:off x="3803400" y="3456425"/>
            <a:ext cx="2877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1" name="Google Shape;311;p43"/>
          <p:cNvCxnSpPr>
            <a:stCxn id="305" idx="1"/>
            <a:endCxn id="309" idx="1"/>
          </p:cNvCxnSpPr>
          <p:nvPr/>
        </p:nvCxnSpPr>
        <p:spPr>
          <a:xfrm flipH="1">
            <a:off x="2641050" y="1993325"/>
            <a:ext cx="500400" cy="1951200"/>
          </a:xfrm>
          <a:prstGeom prst="curvedConnector3">
            <a:avLst>
              <a:gd fmla="val 1475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2" name="Google Shape;312;p43"/>
          <p:cNvSpPr/>
          <p:nvPr/>
        </p:nvSpPr>
        <p:spPr>
          <a:xfrm>
            <a:off x="5959275" y="3600875"/>
            <a:ext cx="1787100" cy="68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Lecture / Textbook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3" name="Google Shape;313;p43"/>
          <p:cNvCxnSpPr>
            <a:stCxn id="312" idx="1"/>
            <a:endCxn id="309" idx="3"/>
          </p:cNvCxnSpPr>
          <p:nvPr/>
        </p:nvCxnSpPr>
        <p:spPr>
          <a:xfrm flipH="1">
            <a:off x="5252775" y="3944825"/>
            <a:ext cx="706500" cy="6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Collaboration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1217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Course is uncurved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means hurting others does not help you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fact helping other will help you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teaching is one of the best ways to master material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highly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encourage discussing / sharing ideas with each other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Limitations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 not share code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only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circumstance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which a student should be looking at another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student's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code is if they are project partners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was a lot of details…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cs61a.org/articles/about.html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Expressions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/>
          <p:nvPr/>
        </p:nvSpPr>
        <p:spPr>
          <a:xfrm>
            <a:off x="3557525" y="2070325"/>
            <a:ext cx="771300" cy="48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Types of Expressions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7"/>
          <p:cNvSpPr txBox="1"/>
          <p:nvPr>
            <p:ph idx="1" type="body"/>
          </p:nvPr>
        </p:nvSpPr>
        <p:spPr>
          <a:xfrm>
            <a:off x="311700" y="1152475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expression describes a computation and evaluates to a value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25" y="1971275"/>
            <a:ext cx="87815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439" y="2033974"/>
            <a:ext cx="35733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4051" y="2991301"/>
            <a:ext cx="1148725" cy="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1775" y="3456600"/>
            <a:ext cx="662559" cy="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9900" y="3973500"/>
            <a:ext cx="985948" cy="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449" y="3639775"/>
            <a:ext cx="622371" cy="7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5825" y="2122794"/>
            <a:ext cx="622375" cy="7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29900" y="2131567"/>
            <a:ext cx="622375" cy="37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60813" y="3086264"/>
            <a:ext cx="622375" cy="35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94374" y="4287641"/>
            <a:ext cx="1148725" cy="39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54775" y="4435283"/>
            <a:ext cx="985950" cy="24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60450" y="3912685"/>
            <a:ext cx="878150" cy="607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Call Expressions in Python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8"/>
          <p:cNvSpPr txBox="1"/>
          <p:nvPr>
            <p:ph idx="1" type="body"/>
          </p:nvPr>
        </p:nvSpPr>
        <p:spPr>
          <a:xfrm>
            <a:off x="311700" y="1152475"/>
            <a:ext cx="85206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 expressions can use function call notation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8"/>
          <p:cNvSpPr/>
          <p:nvPr/>
        </p:nvSpPr>
        <p:spPr>
          <a:xfrm>
            <a:off x="8097600" y="4568875"/>
            <a:ext cx="734700" cy="40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Demo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/>
          <p:nvPr/>
        </p:nvSpPr>
        <p:spPr>
          <a:xfrm>
            <a:off x="2451450" y="1251325"/>
            <a:ext cx="3848700" cy="106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Call Expression</a:t>
            </a:r>
            <a:endParaRPr/>
          </a:p>
        </p:txBody>
      </p:sp>
      <p:sp>
        <p:nvSpPr>
          <p:cNvPr id="362" name="Google Shape;362;p49"/>
          <p:cNvSpPr txBox="1"/>
          <p:nvPr/>
        </p:nvSpPr>
        <p:spPr>
          <a:xfrm>
            <a:off x="2912950" y="1371350"/>
            <a:ext cx="29832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dd    (    2    ,    3    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3" name="Google Shape;363;p49"/>
          <p:cNvGrpSpPr/>
          <p:nvPr/>
        </p:nvGrpSpPr>
        <p:grpSpPr>
          <a:xfrm>
            <a:off x="2720850" y="1736675"/>
            <a:ext cx="938400" cy="478500"/>
            <a:chOff x="2720850" y="1736675"/>
            <a:chExt cx="938400" cy="478500"/>
          </a:xfrm>
        </p:grpSpPr>
        <p:sp>
          <p:nvSpPr>
            <p:cNvPr id="364" name="Google Shape;364;p49"/>
            <p:cNvSpPr/>
            <p:nvPr/>
          </p:nvSpPr>
          <p:spPr>
            <a:xfrm rot="5400000">
              <a:off x="3117300" y="1442075"/>
              <a:ext cx="145500" cy="734700"/>
            </a:xfrm>
            <a:prstGeom prst="rightBrace">
              <a:avLst>
                <a:gd fmla="val 49931" name="adj1"/>
                <a:gd fmla="val 48506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9"/>
            <p:cNvSpPr txBox="1"/>
            <p:nvPr/>
          </p:nvSpPr>
          <p:spPr>
            <a:xfrm>
              <a:off x="2720850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Operator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6" name="Google Shape;366;p49"/>
          <p:cNvGrpSpPr/>
          <p:nvPr/>
        </p:nvGrpSpPr>
        <p:grpSpPr>
          <a:xfrm>
            <a:off x="3797475" y="1736675"/>
            <a:ext cx="938400" cy="478500"/>
            <a:chOff x="3797475" y="1736675"/>
            <a:chExt cx="938400" cy="478500"/>
          </a:xfrm>
        </p:grpSpPr>
        <p:sp>
          <p:nvSpPr>
            <p:cNvPr id="367" name="Google Shape;367;p49"/>
            <p:cNvSpPr txBox="1"/>
            <p:nvPr/>
          </p:nvSpPr>
          <p:spPr>
            <a:xfrm>
              <a:off x="3797475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Operand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49"/>
            <p:cNvSpPr/>
            <p:nvPr/>
          </p:nvSpPr>
          <p:spPr>
            <a:xfrm rot="5400000">
              <a:off x="4193925" y="1442075"/>
              <a:ext cx="145500" cy="734700"/>
            </a:xfrm>
            <a:prstGeom prst="rightBrace">
              <a:avLst>
                <a:gd fmla="val 49931" name="adj1"/>
                <a:gd fmla="val 48506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49"/>
          <p:cNvGrpSpPr/>
          <p:nvPr/>
        </p:nvGrpSpPr>
        <p:grpSpPr>
          <a:xfrm>
            <a:off x="4793800" y="1736675"/>
            <a:ext cx="938400" cy="478500"/>
            <a:chOff x="4793800" y="1736675"/>
            <a:chExt cx="938400" cy="478500"/>
          </a:xfrm>
        </p:grpSpPr>
        <p:sp>
          <p:nvSpPr>
            <p:cNvPr id="370" name="Google Shape;370;p49"/>
            <p:cNvSpPr txBox="1"/>
            <p:nvPr/>
          </p:nvSpPr>
          <p:spPr>
            <a:xfrm>
              <a:off x="4793800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Operand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" name="Google Shape;371;p49"/>
            <p:cNvSpPr/>
            <p:nvPr/>
          </p:nvSpPr>
          <p:spPr>
            <a:xfrm rot="5400000">
              <a:off x="5190250" y="1442075"/>
              <a:ext cx="145500" cy="734700"/>
            </a:xfrm>
            <a:prstGeom prst="rightBrace">
              <a:avLst>
                <a:gd fmla="val 49931" name="adj1"/>
                <a:gd fmla="val 48506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49"/>
          <p:cNvSpPr txBox="1"/>
          <p:nvPr/>
        </p:nvSpPr>
        <p:spPr>
          <a:xfrm>
            <a:off x="2280600" y="241532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Operators and operands are also expressions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a Call Expression</a:t>
            </a:r>
            <a:endParaRPr/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Evaluate the operator subexpression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Evaluate each operand subexpression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Apply the value of the operator subexpression to the values of the operand subexpression</a:t>
            </a:r>
            <a:endParaRPr/>
          </a:p>
        </p:txBody>
      </p:sp>
      <p:sp>
        <p:nvSpPr>
          <p:cNvPr id="379" name="Google Shape;379;p50"/>
          <p:cNvSpPr/>
          <p:nvPr/>
        </p:nvSpPr>
        <p:spPr>
          <a:xfrm>
            <a:off x="5814600" y="298925"/>
            <a:ext cx="3060900" cy="8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0"/>
          <p:cNvSpPr txBox="1"/>
          <p:nvPr/>
        </p:nvSpPr>
        <p:spPr>
          <a:xfrm>
            <a:off x="6190361" y="396652"/>
            <a:ext cx="242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add    (    2    ,    3    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81" name="Google Shape;381;p50"/>
          <p:cNvGrpSpPr/>
          <p:nvPr/>
        </p:nvGrpSpPr>
        <p:grpSpPr>
          <a:xfrm>
            <a:off x="6033884" y="694067"/>
            <a:ext cx="764045" cy="389595"/>
            <a:chOff x="2720850" y="1736675"/>
            <a:chExt cx="938400" cy="478500"/>
          </a:xfrm>
        </p:grpSpPr>
        <p:sp>
          <p:nvSpPr>
            <p:cNvPr id="382" name="Google Shape;382;p50"/>
            <p:cNvSpPr/>
            <p:nvPr/>
          </p:nvSpPr>
          <p:spPr>
            <a:xfrm rot="5400000">
              <a:off x="3117300" y="1442075"/>
              <a:ext cx="145500" cy="734700"/>
            </a:xfrm>
            <a:prstGeom prst="rightBrace">
              <a:avLst>
                <a:gd fmla="val 49931" name="adj1"/>
                <a:gd fmla="val 48506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0"/>
            <p:cNvSpPr txBox="1"/>
            <p:nvPr/>
          </p:nvSpPr>
          <p:spPr>
            <a:xfrm>
              <a:off x="2720850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Operator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4" name="Google Shape;384;p50"/>
          <p:cNvGrpSpPr/>
          <p:nvPr/>
        </p:nvGrpSpPr>
        <p:grpSpPr>
          <a:xfrm>
            <a:off x="6910472" y="694067"/>
            <a:ext cx="764045" cy="389595"/>
            <a:chOff x="3797475" y="1736675"/>
            <a:chExt cx="938400" cy="478500"/>
          </a:xfrm>
        </p:grpSpPr>
        <p:sp>
          <p:nvSpPr>
            <p:cNvPr id="385" name="Google Shape;385;p50"/>
            <p:cNvSpPr txBox="1"/>
            <p:nvPr/>
          </p:nvSpPr>
          <p:spPr>
            <a:xfrm>
              <a:off x="3797475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Operand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6" name="Google Shape;386;p50"/>
            <p:cNvSpPr/>
            <p:nvPr/>
          </p:nvSpPr>
          <p:spPr>
            <a:xfrm rot="5400000">
              <a:off x="4193925" y="1442075"/>
              <a:ext cx="145500" cy="734700"/>
            </a:xfrm>
            <a:prstGeom prst="rightBrace">
              <a:avLst>
                <a:gd fmla="val 49931" name="adj1"/>
                <a:gd fmla="val 48506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50"/>
          <p:cNvGrpSpPr/>
          <p:nvPr/>
        </p:nvGrpSpPr>
        <p:grpSpPr>
          <a:xfrm>
            <a:off x="7721680" y="694067"/>
            <a:ext cx="764045" cy="389595"/>
            <a:chOff x="4793800" y="1736675"/>
            <a:chExt cx="938400" cy="478500"/>
          </a:xfrm>
        </p:grpSpPr>
        <p:sp>
          <p:nvSpPr>
            <p:cNvPr id="388" name="Google Shape;388;p50"/>
            <p:cNvSpPr txBox="1"/>
            <p:nvPr/>
          </p:nvSpPr>
          <p:spPr>
            <a:xfrm>
              <a:off x="4793800" y="1785875"/>
              <a:ext cx="9384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Operand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50"/>
            <p:cNvSpPr/>
            <p:nvPr/>
          </p:nvSpPr>
          <p:spPr>
            <a:xfrm rot="5400000">
              <a:off x="5190250" y="1442075"/>
              <a:ext cx="145500" cy="734700"/>
            </a:xfrm>
            <a:prstGeom prst="rightBrace">
              <a:avLst>
                <a:gd fmla="val 49931" name="adj1"/>
                <a:gd fmla="val 48506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(add(6, mul(4, 6)), mul(3, 5))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81150" y="20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Instructors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4487" l="0" r="0" t="28827"/>
          <a:stretch/>
        </p:blipFill>
        <p:spPr>
          <a:xfrm>
            <a:off x="6209850" y="1343787"/>
            <a:ext cx="2286002" cy="228599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6209850" y="3629775"/>
            <a:ext cx="2286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Alex Stennet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24735" l="8665" r="48774" t="11448"/>
          <a:stretch/>
        </p:blipFill>
        <p:spPr>
          <a:xfrm>
            <a:off x="3398450" y="1307388"/>
            <a:ext cx="2286000" cy="22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398450" y="3593400"/>
            <a:ext cx="2286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Tiffany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Perumpail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940300" y="4277775"/>
            <a:ext cx="3263400" cy="426000"/>
          </a:xfrm>
          <a:prstGeom prst="roundRect">
            <a:avLst>
              <a:gd fmla="val 50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cs61a+su19@berkeley.edu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5">
            <a:alphaModFix/>
          </a:blip>
          <a:srcRect b="28786" l="0" r="0" t="14891"/>
          <a:stretch/>
        </p:blipFill>
        <p:spPr>
          <a:xfrm>
            <a:off x="591550" y="1343775"/>
            <a:ext cx="2281500" cy="2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87050" y="3629775"/>
            <a:ext cx="2286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Chris Allsman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Humans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like to inside inside-out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(add(6,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mul(4, 6)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 mul(3, 5))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add(add(6,   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24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 mul(3, 5))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add(6,    24    )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mul(3, 5))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30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mul(3, 5))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mul(3, 5)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15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add(        30       ,     15   )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can’t jump around in the same way we do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>
            <p:ph type="title"/>
          </p:nvPr>
        </p:nvSpPr>
        <p:spPr>
          <a:xfrm>
            <a:off x="311700" y="24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Call Expression</a:t>
            </a:r>
            <a:endParaRPr/>
          </a:p>
        </p:txBody>
      </p:sp>
      <p:sp>
        <p:nvSpPr>
          <p:cNvPr id="406" name="Google Shape;406;p53"/>
          <p:cNvSpPr/>
          <p:nvPr/>
        </p:nvSpPr>
        <p:spPr>
          <a:xfrm>
            <a:off x="1446950" y="1314375"/>
            <a:ext cx="5658900" cy="367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890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527550" y="857675"/>
            <a:ext cx="8160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Evaluate operator			Evaluate operands			Apply!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1748775" y="1911150"/>
            <a:ext cx="5247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9" name="Google Shape;409;p53"/>
          <p:cNvCxnSpPr/>
          <p:nvPr/>
        </p:nvCxnSpPr>
        <p:spPr>
          <a:xfrm>
            <a:off x="2371026" y="2309725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3"/>
          <p:cNvSpPr txBox="1"/>
          <p:nvPr/>
        </p:nvSpPr>
        <p:spPr>
          <a:xfrm>
            <a:off x="1696225" y="2610075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1" name="Google Shape;411;p53"/>
          <p:cNvCxnSpPr>
            <a:stCxn id="410" idx="0"/>
          </p:cNvCxnSpPr>
          <p:nvPr/>
        </p:nvCxnSpPr>
        <p:spPr>
          <a:xfrm flipH="1" rot="10800000">
            <a:off x="2006425" y="2310975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2" name="Google Shape;412;p53"/>
          <p:cNvSpPr/>
          <p:nvPr/>
        </p:nvSpPr>
        <p:spPr>
          <a:xfrm>
            <a:off x="562825" y="930725"/>
            <a:ext cx="417000" cy="299100"/>
          </a:xfrm>
          <a:prstGeom prst="roundRect">
            <a:avLst>
              <a:gd fmla="val 50000" name="adj"/>
            </a:avLst>
          </a:prstGeom>
          <a:solidFill>
            <a:srgbClr val="7A5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3770000" y="930725"/>
            <a:ext cx="417000" cy="2991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53"/>
          <p:cNvSpPr/>
          <p:nvPr/>
        </p:nvSpPr>
        <p:spPr>
          <a:xfrm>
            <a:off x="6977175" y="930725"/>
            <a:ext cx="417000" cy="299100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5" name="Google Shape;415;p53"/>
          <p:cNvCxnSpPr/>
          <p:nvPr/>
        </p:nvCxnSpPr>
        <p:spPr>
          <a:xfrm>
            <a:off x="2835606" y="2309725"/>
            <a:ext cx="20631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53"/>
          <p:cNvCxnSpPr>
            <a:stCxn id="417" idx="0"/>
          </p:cNvCxnSpPr>
          <p:nvPr/>
        </p:nvCxnSpPr>
        <p:spPr>
          <a:xfrm flipH="1" rot="10800000">
            <a:off x="3444025" y="2309775"/>
            <a:ext cx="398700" cy="6813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7" name="Google Shape;417;p53"/>
          <p:cNvSpPr txBox="1"/>
          <p:nvPr/>
        </p:nvSpPr>
        <p:spPr>
          <a:xfrm>
            <a:off x="2313925" y="2991075"/>
            <a:ext cx="2260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add(6, mul(4, 6))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8" name="Google Shape;418;p53"/>
          <p:cNvCxnSpPr/>
          <p:nvPr/>
        </p:nvCxnSpPr>
        <p:spPr>
          <a:xfrm>
            <a:off x="2412121" y="3359487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53"/>
          <p:cNvSpPr txBox="1"/>
          <p:nvPr/>
        </p:nvSpPr>
        <p:spPr>
          <a:xfrm>
            <a:off x="1737320" y="36598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0" name="Google Shape;420;p53"/>
          <p:cNvCxnSpPr>
            <a:stCxn id="419" idx="0"/>
          </p:cNvCxnSpPr>
          <p:nvPr/>
        </p:nvCxnSpPr>
        <p:spPr>
          <a:xfrm flipH="1" rot="10800000">
            <a:off x="2047520" y="3360737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53"/>
          <p:cNvCxnSpPr/>
          <p:nvPr/>
        </p:nvCxnSpPr>
        <p:spPr>
          <a:xfrm>
            <a:off x="2892549" y="3359475"/>
            <a:ext cx="1239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53"/>
          <p:cNvCxnSpPr>
            <a:stCxn id="423" idx="0"/>
          </p:cNvCxnSpPr>
          <p:nvPr/>
        </p:nvCxnSpPr>
        <p:spPr>
          <a:xfrm flipH="1" rot="10800000">
            <a:off x="2787976" y="336373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23" name="Google Shape;423;p53"/>
          <p:cNvSpPr txBox="1"/>
          <p:nvPr/>
        </p:nvSpPr>
        <p:spPr>
          <a:xfrm>
            <a:off x="2477776" y="36598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4" name="Google Shape;424;p53"/>
          <p:cNvCxnSpPr/>
          <p:nvPr/>
        </p:nvCxnSpPr>
        <p:spPr>
          <a:xfrm>
            <a:off x="3257431" y="3359475"/>
            <a:ext cx="10725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3"/>
          <p:cNvCxnSpPr>
            <a:stCxn id="426" idx="0"/>
          </p:cNvCxnSpPr>
          <p:nvPr/>
        </p:nvCxnSpPr>
        <p:spPr>
          <a:xfrm flipH="1" rot="10800000">
            <a:off x="3812365" y="3367325"/>
            <a:ext cx="2100" cy="2925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26" name="Google Shape;426;p53"/>
          <p:cNvSpPr txBox="1"/>
          <p:nvPr/>
        </p:nvSpPr>
        <p:spPr>
          <a:xfrm>
            <a:off x="3165115" y="3659825"/>
            <a:ext cx="1294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7" name="Google Shape;427;p53"/>
          <p:cNvCxnSpPr/>
          <p:nvPr/>
        </p:nvCxnSpPr>
        <p:spPr>
          <a:xfrm>
            <a:off x="3255680" y="4027383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53"/>
          <p:cNvSpPr txBox="1"/>
          <p:nvPr/>
        </p:nvSpPr>
        <p:spPr>
          <a:xfrm>
            <a:off x="2580879" y="4327733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9" name="Google Shape;429;p53"/>
          <p:cNvCxnSpPr>
            <a:stCxn id="428" idx="0"/>
          </p:cNvCxnSpPr>
          <p:nvPr/>
        </p:nvCxnSpPr>
        <p:spPr>
          <a:xfrm flipH="1" rot="10800000">
            <a:off x="2891079" y="4028633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53"/>
          <p:cNvCxnSpPr/>
          <p:nvPr/>
        </p:nvCxnSpPr>
        <p:spPr>
          <a:xfrm>
            <a:off x="3754341" y="4027375"/>
            <a:ext cx="1239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53"/>
          <p:cNvCxnSpPr>
            <a:stCxn id="432" idx="0"/>
          </p:cNvCxnSpPr>
          <p:nvPr/>
        </p:nvCxnSpPr>
        <p:spPr>
          <a:xfrm flipH="1" rot="10800000">
            <a:off x="3649767" y="403163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2" name="Google Shape;432;p53"/>
          <p:cNvSpPr txBox="1"/>
          <p:nvPr/>
        </p:nvSpPr>
        <p:spPr>
          <a:xfrm>
            <a:off x="3339567" y="43277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33" name="Google Shape;433;p53"/>
          <p:cNvCxnSpPr/>
          <p:nvPr/>
        </p:nvCxnSpPr>
        <p:spPr>
          <a:xfrm>
            <a:off x="4113786" y="4027375"/>
            <a:ext cx="1239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3"/>
          <p:cNvCxnSpPr>
            <a:stCxn id="435" idx="0"/>
          </p:cNvCxnSpPr>
          <p:nvPr/>
        </p:nvCxnSpPr>
        <p:spPr>
          <a:xfrm rot="10800000">
            <a:off x="4177226" y="4028037"/>
            <a:ext cx="0" cy="2997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5" name="Google Shape;435;p53"/>
          <p:cNvSpPr txBox="1"/>
          <p:nvPr/>
        </p:nvSpPr>
        <p:spPr>
          <a:xfrm>
            <a:off x="3867026" y="43277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3257525" y="3420450"/>
            <a:ext cx="1072500" cy="299100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2539274" y="2696505"/>
            <a:ext cx="2063100" cy="299100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38" name="Google Shape;438;p53"/>
          <p:cNvCxnSpPr>
            <a:stCxn id="439" idx="0"/>
          </p:cNvCxnSpPr>
          <p:nvPr/>
        </p:nvCxnSpPr>
        <p:spPr>
          <a:xfrm rot="10800000">
            <a:off x="5677550" y="2313725"/>
            <a:ext cx="503100" cy="6774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9" name="Google Shape;439;p53"/>
          <p:cNvSpPr txBox="1"/>
          <p:nvPr/>
        </p:nvSpPr>
        <p:spPr>
          <a:xfrm>
            <a:off x="5533400" y="2991125"/>
            <a:ext cx="1294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5483760" y="2696512"/>
            <a:ext cx="1072500" cy="299100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1" name="Google Shape;441;p53"/>
          <p:cNvCxnSpPr/>
          <p:nvPr/>
        </p:nvCxnSpPr>
        <p:spPr>
          <a:xfrm>
            <a:off x="5158687" y="2309725"/>
            <a:ext cx="10725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53"/>
          <p:cNvCxnSpPr/>
          <p:nvPr/>
        </p:nvCxnSpPr>
        <p:spPr>
          <a:xfrm>
            <a:off x="5634262" y="3359483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53"/>
          <p:cNvSpPr txBox="1"/>
          <p:nvPr/>
        </p:nvSpPr>
        <p:spPr>
          <a:xfrm>
            <a:off x="4959461" y="3659833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4" name="Google Shape;444;p53"/>
          <p:cNvCxnSpPr>
            <a:stCxn id="443" idx="0"/>
          </p:cNvCxnSpPr>
          <p:nvPr/>
        </p:nvCxnSpPr>
        <p:spPr>
          <a:xfrm flipH="1" rot="10800000">
            <a:off x="5269661" y="3360733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53"/>
          <p:cNvCxnSpPr/>
          <p:nvPr/>
        </p:nvCxnSpPr>
        <p:spPr>
          <a:xfrm>
            <a:off x="6113823" y="3359475"/>
            <a:ext cx="1239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53"/>
          <p:cNvCxnSpPr>
            <a:stCxn id="447" idx="0"/>
          </p:cNvCxnSpPr>
          <p:nvPr/>
        </p:nvCxnSpPr>
        <p:spPr>
          <a:xfrm flipH="1" rot="10800000">
            <a:off x="6009250" y="336373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47" name="Google Shape;447;p53"/>
          <p:cNvSpPr txBox="1"/>
          <p:nvPr/>
        </p:nvSpPr>
        <p:spPr>
          <a:xfrm>
            <a:off x="5699050" y="36598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8" name="Google Shape;448;p53"/>
          <p:cNvCxnSpPr/>
          <p:nvPr/>
        </p:nvCxnSpPr>
        <p:spPr>
          <a:xfrm>
            <a:off x="6492361" y="3359475"/>
            <a:ext cx="1239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53"/>
          <p:cNvCxnSpPr>
            <a:stCxn id="450" idx="0"/>
          </p:cNvCxnSpPr>
          <p:nvPr/>
        </p:nvCxnSpPr>
        <p:spPr>
          <a:xfrm rot="10800000">
            <a:off x="6555801" y="3360137"/>
            <a:ext cx="0" cy="2997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0" name="Google Shape;450;p53"/>
          <p:cNvSpPr txBox="1"/>
          <p:nvPr/>
        </p:nvSpPr>
        <p:spPr>
          <a:xfrm>
            <a:off x="6245601" y="3659837"/>
            <a:ext cx="620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2371025" y="1614773"/>
            <a:ext cx="3978900" cy="299100"/>
          </a:xfrm>
          <a:prstGeom prst="roundRect">
            <a:avLst>
              <a:gd fmla="val 50000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6072725" y="4633525"/>
            <a:ext cx="2063100" cy="445200"/>
          </a:xfrm>
          <a:prstGeom prst="roundRect">
            <a:avLst>
              <a:gd fmla="val 50000" name="adj"/>
            </a:avLst>
          </a:prstGeom>
          <a:solidFill>
            <a:srgbClr val="7890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Expression Tree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Functions, Values, Objects, Interpreters and Data</a:t>
            </a:r>
            <a:endParaRPr sz="2400"/>
          </a:p>
        </p:txBody>
      </p:sp>
      <p:sp>
        <p:nvSpPr>
          <p:cNvPr id="458" name="Google Shape;458;p54"/>
          <p:cNvSpPr/>
          <p:nvPr/>
        </p:nvSpPr>
        <p:spPr>
          <a:xfrm>
            <a:off x="8097600" y="4568875"/>
            <a:ext cx="734700" cy="40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Demo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81150" y="20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4942" l="4942" r="0" t="0"/>
          <a:stretch/>
        </p:blipFill>
        <p:spPr>
          <a:xfrm>
            <a:off x="281163" y="942136"/>
            <a:ext cx="1220154" cy="12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464" y="942136"/>
            <a:ext cx="1220154" cy="12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5">
            <a:alphaModFix/>
          </a:blip>
          <a:srcRect b="0" l="-1240" r="-1250" t="12157"/>
          <a:stretch/>
        </p:blipFill>
        <p:spPr>
          <a:xfrm>
            <a:off x="3242512" y="942125"/>
            <a:ext cx="1220154" cy="122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0560" y="942136"/>
            <a:ext cx="1220154" cy="12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7">
            <a:alphaModFix/>
          </a:blip>
          <a:srcRect b="23483" l="0" r="3260" t="0"/>
          <a:stretch/>
        </p:blipFill>
        <p:spPr>
          <a:xfrm>
            <a:off x="6203861" y="942136"/>
            <a:ext cx="1220154" cy="12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8">
            <a:alphaModFix/>
          </a:blip>
          <a:srcRect b="10757" l="11511" r="10757" t="11511"/>
          <a:stretch/>
        </p:blipFill>
        <p:spPr>
          <a:xfrm>
            <a:off x="281163" y="2324572"/>
            <a:ext cx="1220155" cy="12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9">
            <a:alphaModFix/>
          </a:blip>
          <a:srcRect b="-989" l="0" r="-989" t="0"/>
          <a:stretch/>
        </p:blipFill>
        <p:spPr>
          <a:xfrm>
            <a:off x="1774464" y="2324572"/>
            <a:ext cx="1220154" cy="12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42512" y="2324572"/>
            <a:ext cx="1220154" cy="12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0571" y="2324561"/>
            <a:ext cx="1220154" cy="12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03883" y="2324572"/>
            <a:ext cx="1220154" cy="12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46665" y="944125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46690" y="2326577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15225" y="3707025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08539" y="3707024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76567" y="3707049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44594" y="3706999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912620" y="3707014"/>
            <a:ext cx="1216152" cy="121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2477950" y="3699175"/>
            <a:ext cx="1216154" cy="121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300" y="3699213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275" y="2317738"/>
            <a:ext cx="1216150" cy="12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9950" y="2317750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6619" y="2317750"/>
            <a:ext cx="1216150" cy="12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3238" y="2317750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575" y="2317763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6615" y="3699188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04865" y="936313"/>
            <a:ext cx="1216154" cy="12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12">
            <a:alphaModFix/>
          </a:blip>
          <a:srcRect b="21259" l="5141" r="5132" t="0"/>
          <a:stretch/>
        </p:blipFill>
        <p:spPr>
          <a:xfrm>
            <a:off x="5443613" y="936300"/>
            <a:ext cx="1216153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63938" y="936300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97900" y="936313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15">
            <a:alphaModFix/>
          </a:blip>
          <a:srcRect b="27772" l="14660" r="14653" t="1270"/>
          <a:stretch/>
        </p:blipFill>
        <p:spPr>
          <a:xfrm>
            <a:off x="1004602" y="936312"/>
            <a:ext cx="1216152" cy="121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type="title"/>
          </p:nvPr>
        </p:nvSpPr>
        <p:spPr>
          <a:xfrm>
            <a:off x="281150" y="20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Tutor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Academic Interns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17660" l="0" r="0" t="15570"/>
          <a:stretch/>
        </p:blipFill>
        <p:spPr>
          <a:xfrm>
            <a:off x="311700" y="981825"/>
            <a:ext cx="914399" cy="91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15430" l="0" r="0" t="17800"/>
          <a:stretch/>
        </p:blipFill>
        <p:spPr>
          <a:xfrm>
            <a:off x="1378499" y="989650"/>
            <a:ext cx="914404" cy="91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5">
            <a:alphaModFix/>
          </a:blip>
          <a:srcRect b="0" l="16652" r="16658" t="0"/>
          <a:stretch/>
        </p:blipFill>
        <p:spPr>
          <a:xfrm>
            <a:off x="2445303" y="989650"/>
            <a:ext cx="914406" cy="91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6">
            <a:alphaModFix/>
          </a:blip>
          <a:srcRect b="0" l="0" r="0" t="20070"/>
          <a:stretch/>
        </p:blipFill>
        <p:spPr>
          <a:xfrm>
            <a:off x="3512109" y="981825"/>
            <a:ext cx="91440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7">
            <a:alphaModFix/>
          </a:blip>
          <a:srcRect b="0" l="0" r="0" t="25099"/>
          <a:stretch/>
        </p:blipFill>
        <p:spPr>
          <a:xfrm>
            <a:off x="4578910" y="989650"/>
            <a:ext cx="9144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8">
            <a:alphaModFix/>
          </a:blip>
          <a:srcRect b="0" l="4627" r="4636" t="0"/>
          <a:stretch/>
        </p:blipFill>
        <p:spPr>
          <a:xfrm>
            <a:off x="5645710" y="9896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9">
            <a:alphaModFix/>
          </a:blip>
          <a:srcRect b="7979" l="0" r="0" t="17091"/>
          <a:stretch/>
        </p:blipFill>
        <p:spPr>
          <a:xfrm>
            <a:off x="6712511" y="9818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10">
            <a:alphaModFix/>
          </a:blip>
          <a:srcRect b="22304" l="0" r="0" t="2547"/>
          <a:stretch/>
        </p:blipFill>
        <p:spPr>
          <a:xfrm>
            <a:off x="7779311" y="98182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20407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12">
            <a:alphaModFix/>
          </a:blip>
          <a:srcRect b="199" l="16808" r="16808" t="199"/>
          <a:stretch/>
        </p:blipFill>
        <p:spPr>
          <a:xfrm>
            <a:off x="1378499" y="2056445"/>
            <a:ext cx="9144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5301" y="2056445"/>
            <a:ext cx="9143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14">
            <a:alphaModFix/>
          </a:blip>
          <a:srcRect b="0" l="0" r="0" t="24851"/>
          <a:stretch/>
        </p:blipFill>
        <p:spPr>
          <a:xfrm>
            <a:off x="3512111" y="2052547"/>
            <a:ext cx="914397" cy="91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8908" y="205644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16">
            <a:alphaModFix/>
          </a:blip>
          <a:srcRect b="0" l="15464" r="33055" t="0"/>
          <a:stretch/>
        </p:blipFill>
        <p:spPr>
          <a:xfrm>
            <a:off x="5645701" y="2056444"/>
            <a:ext cx="914406" cy="91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17">
            <a:alphaModFix/>
          </a:blip>
          <a:srcRect b="0" l="10421" r="14390" t="0"/>
          <a:stretch/>
        </p:blipFill>
        <p:spPr>
          <a:xfrm>
            <a:off x="6712508" y="2056441"/>
            <a:ext cx="914397" cy="91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18">
            <a:alphaModFix/>
          </a:blip>
          <a:srcRect b="27100" l="0" r="0" t="6233"/>
          <a:stretch/>
        </p:blipFill>
        <p:spPr>
          <a:xfrm>
            <a:off x="7779295" y="20408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19">
            <a:alphaModFix/>
          </a:blip>
          <a:srcRect b="0" l="5970" r="5970" t="0"/>
          <a:stretch/>
        </p:blipFill>
        <p:spPr>
          <a:xfrm>
            <a:off x="311706" y="3099763"/>
            <a:ext cx="914399" cy="91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20">
            <a:alphaModFix/>
          </a:blip>
          <a:srcRect b="31430" l="3702" r="6434" t="8657"/>
          <a:stretch/>
        </p:blipFill>
        <p:spPr>
          <a:xfrm>
            <a:off x="1378499" y="31232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45306" y="3123238"/>
            <a:ext cx="914401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22">
            <a:alphaModFix/>
          </a:blip>
          <a:srcRect b="0" l="2308" r="2308" t="0"/>
          <a:stretch/>
        </p:blipFill>
        <p:spPr>
          <a:xfrm>
            <a:off x="3512106" y="31232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23">
            <a:alphaModFix/>
          </a:blip>
          <a:srcRect b="14757" l="11811" r="17080" t="31909"/>
          <a:stretch/>
        </p:blipFill>
        <p:spPr>
          <a:xfrm>
            <a:off x="4578888" y="3123250"/>
            <a:ext cx="914397" cy="91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24">
            <a:alphaModFix/>
          </a:blip>
          <a:srcRect b="24795" l="0" r="0" t="0"/>
          <a:stretch/>
        </p:blipFill>
        <p:spPr>
          <a:xfrm>
            <a:off x="5645681" y="3123250"/>
            <a:ext cx="914399" cy="91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25">
            <a:alphaModFix/>
          </a:blip>
          <a:srcRect b="0" l="0" r="0" t="4707"/>
          <a:stretch/>
        </p:blipFill>
        <p:spPr>
          <a:xfrm>
            <a:off x="6712477" y="3131075"/>
            <a:ext cx="914400" cy="91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26">
            <a:alphaModFix/>
          </a:blip>
          <a:srcRect b="30146" l="0" r="0" t="3186"/>
          <a:stretch/>
        </p:blipFill>
        <p:spPr>
          <a:xfrm>
            <a:off x="7779286" y="3099775"/>
            <a:ext cx="914400" cy="91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27">
            <a:alphaModFix/>
          </a:blip>
          <a:srcRect b="19504" l="0" r="0" t="5476"/>
          <a:stretch/>
        </p:blipFill>
        <p:spPr>
          <a:xfrm>
            <a:off x="311700" y="4158750"/>
            <a:ext cx="914397" cy="91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28">
            <a:alphaModFix/>
          </a:blip>
          <a:srcRect b="15837" l="0" r="0" t="9137"/>
          <a:stretch/>
        </p:blipFill>
        <p:spPr>
          <a:xfrm>
            <a:off x="1378488" y="4158750"/>
            <a:ext cx="914401" cy="91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29">
            <a:alphaModFix/>
          </a:blip>
          <a:srcRect b="1516" l="0" r="0" t="0"/>
          <a:stretch/>
        </p:blipFill>
        <p:spPr>
          <a:xfrm>
            <a:off x="2445305" y="4158750"/>
            <a:ext cx="914402" cy="91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30">
            <a:alphaModFix/>
          </a:blip>
          <a:srcRect b="0" l="11650" r="21625" t="0"/>
          <a:stretch/>
        </p:blipFill>
        <p:spPr>
          <a:xfrm>
            <a:off x="3512100" y="4158750"/>
            <a:ext cx="9144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31">
            <a:alphaModFix/>
          </a:blip>
          <a:srcRect b="447" l="0" r="0" t="0"/>
          <a:stretch/>
        </p:blipFill>
        <p:spPr>
          <a:xfrm>
            <a:off x="4578888" y="4158750"/>
            <a:ext cx="914400" cy="91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32">
            <a:alphaModFix/>
          </a:blip>
          <a:srcRect b="0" l="16641" r="16634" t="0"/>
          <a:stretch/>
        </p:blipFill>
        <p:spPr>
          <a:xfrm>
            <a:off x="5645700" y="4158750"/>
            <a:ext cx="9143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33">
            <a:alphaModFix/>
          </a:blip>
          <a:srcRect b="0" l="4761" r="0" t="0"/>
          <a:stretch/>
        </p:blipFill>
        <p:spPr>
          <a:xfrm>
            <a:off x="6712491" y="4158750"/>
            <a:ext cx="914401" cy="9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7779300" y="41587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many more!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Computer Science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